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32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40" r:id="rId9"/>
    <p:sldId id="292" r:id="rId10"/>
    <p:sldId id="321" r:id="rId11"/>
    <p:sldId id="260" r:id="rId12"/>
    <p:sldId id="342" r:id="rId13"/>
    <p:sldId id="343" r:id="rId14"/>
    <p:sldId id="322" r:id="rId15"/>
    <p:sldId id="323" r:id="rId16"/>
    <p:sldId id="338" r:id="rId17"/>
    <p:sldId id="341" r:id="rId18"/>
    <p:sldId id="339" r:id="rId19"/>
    <p:sldId id="324" r:id="rId20"/>
    <p:sldId id="326" r:id="rId21"/>
    <p:sldId id="327" r:id="rId22"/>
    <p:sldId id="328" r:id="rId23"/>
    <p:sldId id="336" r:id="rId24"/>
    <p:sldId id="330" r:id="rId25"/>
    <p:sldId id="331" r:id="rId26"/>
    <p:sldId id="329" r:id="rId27"/>
    <p:sldId id="332" r:id="rId28"/>
    <p:sldId id="333" r:id="rId29"/>
    <p:sldId id="337" r:id="rId30"/>
    <p:sldId id="33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40"/>
            <p14:sldId id="292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43"/>
          </p14:sldIdLst>
        </p14:section>
        <p14:section name="Sumo Bot" id="{0F74B9C7-78FA-419E-989D-188EF831C3B4}">
          <p14:sldIdLst>
            <p14:sldId id="322"/>
            <p14:sldId id="323"/>
            <p14:sldId id="338"/>
            <p14:sldId id="341"/>
            <p14:sldId id="339"/>
          </p14:sldIdLst>
        </p14:section>
        <p14:section name="Maker topic" id="{315F53C1-C7DF-49EE-AD6B-A0D8A09E6B5C}">
          <p14:sldIdLst>
            <p14:sldId id="324"/>
            <p14:sldId id="326"/>
            <p14:sldId id="327"/>
            <p14:sldId id="328"/>
            <p14:sldId id="336"/>
            <p14:sldId id="330"/>
            <p14:sldId id="331"/>
            <p14:sldId id="329"/>
            <p14:sldId id="332"/>
            <p14:sldId id="333"/>
            <p14:sldId id="337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>
        <p:scale>
          <a:sx n="79" d="100"/>
          <a:sy n="79" d="100"/>
        </p:scale>
        <p:origin x="677" y="7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room.com/SumoRule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9.xml"/><Relationship Id="rId5" Type="http://schemas.openxmlformats.org/officeDocument/2006/relationships/image" Target="../media/image7.png"/><Relationship Id="rId10" Type="http://schemas.openxmlformats.org/officeDocument/2006/relationships/slide" Target="slide14.xml"/><Relationship Id="rId4" Type="http://schemas.openxmlformats.org/officeDocument/2006/relationships/image" Target="../media/image6.png"/><Relationship Id="rId9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levels/1/challenges/1" TargetMode="External"/><Relationship Id="rId2" Type="http://schemas.openxmlformats.org/officeDocument/2006/relationships/hyperlink" Target="https://www.codecademy.com/learn/learn-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ARC-Auburn/Git-Practi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January 23,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3" y="2124367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4BC277-E217-4E54-BEA6-1910C4501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16" y="2997936"/>
            <a:ext cx="2320338" cy="825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6508915" y="2997936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731998" y="5259616"/>
            <a:ext cx="1971575" cy="560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Unmanned Aerial Systems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3412EA-2E9D-4846-932D-4F05F9FCDE78}"/>
              </a:ext>
            </a:extLst>
          </p:cNvPr>
          <p:cNvSpPr txBox="1">
            <a:spLocks/>
          </p:cNvSpPr>
          <p:nvPr/>
        </p:nvSpPr>
        <p:spPr>
          <a:xfrm>
            <a:off x="6165204" y="5307437"/>
            <a:ext cx="1978026" cy="593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Sumo Bot Competition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5759" y="2250122"/>
            <a:ext cx="2409999" cy="1807500"/>
          </a:xfrm>
          <a:prstGeom prst="rect">
            <a:avLst/>
          </a:prstGeom>
        </p:spPr>
      </p:pic>
      <p:pic>
        <p:nvPicPr>
          <p:cNvPr id="12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763D736B-EFE7-48D3-8E8C-1018CBB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91" y="4514808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19A413-443A-4DF4-8E6E-D110158E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17" y="1948872"/>
            <a:ext cx="1597626" cy="2302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B2464-E762-4714-922D-CCB50A3B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82" y="4461306"/>
            <a:ext cx="3087440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Classes of Sumo Bots</a:t>
            </a:r>
          </a:p>
          <a:p>
            <a:pPr lvl="1"/>
            <a:r>
              <a:rPr lang="en-US" dirty="0"/>
              <a:t>Japanese class (&lt; 6.6 pounds)</a:t>
            </a:r>
          </a:p>
          <a:p>
            <a:pPr lvl="1"/>
            <a:r>
              <a:rPr lang="en-US" b="1" i="1" dirty="0"/>
              <a:t>Mini-class (&lt; 1.1 pounds)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https://mcuoneclipse.com/2014/12/21/sumo-with-gopro-and-other-sumo-videos/</a:t>
            </a:r>
            <a:endParaRPr lang="en-US" sz="1000" dirty="0"/>
          </a:p>
          <a:p>
            <a:endParaRPr lang="en-US" dirty="0"/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Mini-Class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500g(1.1lbs)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10cm (3.93”)</a:t>
                </a:r>
              </a:p>
              <a:p>
                <a:pPr lvl="1"/>
                <a:r>
                  <a:rPr lang="en-US" dirty="0"/>
                  <a:t>Length: 10cm (3.93”)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2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FB6AB5-15D5-4CED-841D-E94E6B21BDB9}"/>
              </a:ext>
            </a:extLst>
          </p:cNvPr>
          <p:cNvSpPr txBox="1">
            <a:spLocks/>
          </p:cNvSpPr>
          <p:nvPr/>
        </p:nvSpPr>
        <p:spPr>
          <a:xfrm>
            <a:off x="6094958" y="4364831"/>
            <a:ext cx="5577929" cy="2323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Qualification requirements </a:t>
            </a:r>
          </a:p>
          <a:p>
            <a:pPr lvl="1"/>
            <a:r>
              <a:rPr lang="en-US" dirty="0"/>
              <a:t>be able to navigate ring without being pushed</a:t>
            </a:r>
          </a:p>
          <a:p>
            <a:pPr lvl="1"/>
            <a:r>
              <a:rPr lang="en-US" dirty="0"/>
              <a:t>have button to move after 5 second delay</a:t>
            </a:r>
          </a:p>
          <a:p>
            <a:r>
              <a:rPr lang="en-US" sz="2000" dirty="0"/>
              <a:t>Rules are based on: </a:t>
            </a:r>
            <a:r>
              <a:rPr lang="en-US" sz="2000" dirty="0">
                <a:hlinkClick r:id="rId3"/>
              </a:rPr>
              <a:t>http://www.robotroom.com/SumoRules.html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28" name="Picture 4" descr="Rulers measuring the width and depth of a Mini-class Sumo robot">
            <a:extLst>
              <a:ext uri="{FF2B5EF4-FFF2-40B4-BE49-F238E27FC236}">
                <a16:creationId xmlns:a16="http://schemas.microsoft.com/office/drawing/2014/main" id="{C1C5626F-E707-452B-B914-D891AA6C9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41" y="2004536"/>
            <a:ext cx="2869162" cy="230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MINI-CLASS Part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49983-28E2-4A84-97EA-85E5E951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86" y="2135981"/>
            <a:ext cx="4037668" cy="2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903D-6756-4B36-9573-14B6E54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DC9E-A0FA-40FA-AF59-E35811857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Version Control (Git and GitHub)</a:t>
            </a:r>
          </a:p>
          <a:p>
            <a:r>
              <a:rPr lang="en-US" dirty="0"/>
              <a:t>3D CAD Parts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3D Printing (</a:t>
            </a:r>
            <a:r>
              <a:rPr lang="en-US" dirty="0" err="1"/>
              <a:t>Lulzbot</a:t>
            </a:r>
            <a:r>
              <a:rPr lang="en-US" dirty="0"/>
              <a:t> </a:t>
            </a:r>
            <a:r>
              <a:rPr lang="en-US" dirty="0" err="1"/>
              <a:t>Taz</a:t>
            </a:r>
            <a:r>
              <a:rPr lang="en-US" dirty="0"/>
              <a:t> 3 w/ </a:t>
            </a:r>
            <a:r>
              <a:rPr lang="en-US" dirty="0" err="1"/>
              <a:t>Cura</a:t>
            </a:r>
            <a:r>
              <a:rPr lang="en-US" dirty="0"/>
              <a:t> 3.1)</a:t>
            </a:r>
          </a:p>
          <a:p>
            <a:r>
              <a:rPr lang="en-US" dirty="0"/>
              <a:t>3D CAD Review and Assemblies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Electrical Prototyping and intro to Arduino</a:t>
            </a:r>
          </a:p>
          <a:p>
            <a:r>
              <a:rPr lang="en-US" dirty="0"/>
              <a:t>Soldering and Electrical Fabrication</a:t>
            </a:r>
          </a:p>
          <a:p>
            <a:r>
              <a:rPr lang="en-US" dirty="0"/>
              <a:t>Basic Robotics Programming and PWM</a:t>
            </a:r>
          </a:p>
          <a:p>
            <a:r>
              <a:rPr lang="en-US" dirty="0"/>
              <a:t>Basic Sensor Programming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6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Topic:</a:t>
            </a:r>
            <a:br>
              <a:rPr lang="en-US" dirty="0"/>
            </a:br>
            <a:r>
              <a:rPr lang="en-US" dirty="0"/>
              <a:t>Version Control and Git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4217520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Why use Version Control System (VCS)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989367" cy="454436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Allows seamless collaboration on files</a:t>
            </a:r>
          </a:p>
          <a:p>
            <a:r>
              <a:rPr lang="en-US" dirty="0">
                <a:solidFill>
                  <a:schemeClr val="tx1"/>
                </a:solidFill>
              </a:rPr>
              <a:t>Provides a central location for files</a:t>
            </a:r>
          </a:p>
          <a:p>
            <a:r>
              <a:rPr lang="en-US" dirty="0">
                <a:solidFill>
                  <a:schemeClr val="tx1"/>
                </a:solidFill>
              </a:rPr>
              <a:t>Prevents loss of data by documenting all changes</a:t>
            </a:r>
          </a:p>
          <a:p>
            <a:r>
              <a:rPr lang="en-US" dirty="0">
                <a:solidFill>
                  <a:schemeClr val="tx1"/>
                </a:solidFill>
              </a:rPr>
              <a:t>If new bugs arise, files can be reverted back</a:t>
            </a:r>
          </a:p>
          <a:p>
            <a:r>
              <a:rPr lang="en-US" dirty="0">
                <a:solidFill>
                  <a:schemeClr val="tx1"/>
                </a:solidFill>
              </a:rPr>
              <a:t>Works with just about any file</a:t>
            </a:r>
          </a:p>
          <a:p>
            <a:r>
              <a:rPr lang="en-US" dirty="0"/>
              <a:t>Text based files allow line by line difference checking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Git is a VCS for software development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860146" y="2057400"/>
            <a:ext cx="2299855" cy="12030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Repository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15941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01102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06980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921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64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916027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71889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4242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6595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63854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84908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68855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72451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95876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114760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Terms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397" y="2077827"/>
            <a:ext cx="5613887" cy="46649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Repository (Master Branch)- </a:t>
            </a:r>
            <a:r>
              <a:rPr lang="en-US" dirty="0">
                <a:solidFill>
                  <a:schemeClr val="tx1"/>
                </a:solidFill>
              </a:rPr>
              <a:t>a central location in which data is stored and managed.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Branch-</a:t>
            </a:r>
            <a:r>
              <a:rPr lang="en-US" dirty="0">
                <a:solidFill>
                  <a:schemeClr val="tx1"/>
                </a:solidFill>
              </a:rPr>
              <a:t> an alternative version of the repository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Clone- </a:t>
            </a:r>
            <a:r>
              <a:rPr lang="en-US" dirty="0">
                <a:solidFill>
                  <a:schemeClr val="tx1"/>
                </a:solidFill>
              </a:rPr>
              <a:t>copying of files from a repository into a local branch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Commit- </a:t>
            </a:r>
            <a:r>
              <a:rPr lang="en-US" dirty="0">
                <a:solidFill>
                  <a:schemeClr val="tx1"/>
                </a:solidFill>
              </a:rPr>
              <a:t>push and pull from local branch to repository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Hotfix- </a:t>
            </a:r>
            <a:r>
              <a:rPr lang="en-US" dirty="0">
                <a:solidFill>
                  <a:schemeClr val="tx1"/>
                </a:solidFill>
              </a:rPr>
              <a:t>a fix of a user specific bug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02" y="1976425"/>
            <a:ext cx="799018" cy="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4018146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748352" y="4401112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02" y="3011649"/>
            <a:ext cx="799018" cy="9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4960215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2748352" y="5343181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26" y="4949124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213" y="4034669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5913375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2748352" y="6296341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26" y="5902284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3570726" y="6424620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3552239" y="5929639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44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Work Flow</a:t>
            </a:r>
          </a:p>
        </p:txBody>
      </p:sp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7992035" y="516398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C9235-B011-4670-B6B5-B7F30CF202BD}"/>
              </a:ext>
            </a:extLst>
          </p:cNvPr>
          <p:cNvSpPr txBox="1"/>
          <p:nvPr/>
        </p:nvSpPr>
        <p:spPr>
          <a:xfrm>
            <a:off x="4117265" y="6375892"/>
            <a:ext cx="774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https://www.atlassian.com/git/tutorials/comparing-workflows/gitflow-workflow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55D7E4A-3C85-42F5-BD09-ACD921F1A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3183" y="2289810"/>
            <a:ext cx="8465634" cy="34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Git Work Flow</a:t>
            </a:r>
          </a:p>
        </p:txBody>
      </p:sp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7992035" y="516398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C9235-B011-4670-B6B5-B7F30CF202BD}"/>
              </a:ext>
            </a:extLst>
          </p:cNvPr>
          <p:cNvSpPr txBox="1"/>
          <p:nvPr/>
        </p:nvSpPr>
        <p:spPr>
          <a:xfrm>
            <a:off x="4117265" y="6375892"/>
            <a:ext cx="774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https://www.atlassian.com/git/tutorials/comparing-workflows/gitflow-workflow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1C4BB3-4FB8-4095-A6AB-947F31C51D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249"/>
          <a:stretch/>
        </p:blipFill>
        <p:spPr>
          <a:xfrm>
            <a:off x="2558415" y="2373116"/>
            <a:ext cx="7075170" cy="40484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AC6D38A-6C6B-458B-B5D5-515ED2DD4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87976"/>
          <a:stretch/>
        </p:blipFill>
        <p:spPr>
          <a:xfrm>
            <a:off x="2914650" y="1918666"/>
            <a:ext cx="6362700" cy="5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24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110" y="2057400"/>
            <a:ext cx="10778490" cy="4038600"/>
          </a:xfrm>
        </p:spPr>
        <p:txBody>
          <a:bodyPr>
            <a:normAutofit/>
          </a:bodyPr>
          <a:lstStyle/>
          <a:p>
            <a:r>
              <a:rPr lang="en-US" sz="2800" dirty="0"/>
              <a:t>GitHub is an online Git VCS for software developers.</a:t>
            </a:r>
          </a:p>
          <a:p>
            <a:r>
              <a:rPr lang="en-US" sz="2800" dirty="0"/>
              <a:t>Advertised as “social coding”</a:t>
            </a:r>
          </a:p>
          <a:p>
            <a:r>
              <a:rPr lang="en-US" sz="2800" dirty="0"/>
              <a:t>It is free, open source, and widely used.</a:t>
            </a:r>
          </a:p>
          <a:p>
            <a:r>
              <a:rPr lang="en-US" sz="2800" dirty="0"/>
              <a:t>Is not limited to just software files. </a:t>
            </a:r>
          </a:p>
          <a:p>
            <a:r>
              <a:rPr lang="en-US" sz="2800" dirty="0"/>
              <a:t>SPARC projects and documents are highly integrated into GitHub</a:t>
            </a:r>
          </a:p>
          <a:p>
            <a:r>
              <a:rPr lang="en-US" sz="2800" b="1" dirty="0"/>
              <a:t>Other Popular Free Alternatives: </a:t>
            </a:r>
            <a:r>
              <a:rPr lang="en-US" sz="2800" dirty="0"/>
              <a:t>Bitbucket and GitLab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github logo">
            <a:extLst>
              <a:ext uri="{FF2B5EF4-FFF2-40B4-BE49-F238E27FC236}">
                <a16:creationId xmlns:a16="http://schemas.microsoft.com/office/drawing/2014/main" id="{423CD553-3D0E-4BCB-815A-65FC257B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24" y="249678"/>
            <a:ext cx="1543259" cy="154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68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Git and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56214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Basic (GUI)</a:t>
            </a:r>
          </a:p>
          <a:p>
            <a:pPr lvl="1"/>
            <a:r>
              <a:rPr lang="en-US" sz="2200" dirty="0" err="1"/>
              <a:t>GitKraken</a:t>
            </a:r>
            <a:endParaRPr lang="en-US" sz="2200" dirty="0"/>
          </a:p>
          <a:p>
            <a:pPr lvl="1"/>
            <a:r>
              <a:rPr lang="en-US" sz="2200" dirty="0" err="1"/>
              <a:t>SourceTree</a:t>
            </a:r>
            <a:endParaRPr lang="en-US" sz="2200" dirty="0"/>
          </a:p>
          <a:p>
            <a:pPr lvl="1"/>
            <a:r>
              <a:rPr lang="en-US" sz="2200" dirty="0"/>
              <a:t>GitHub Desktop</a:t>
            </a:r>
          </a:p>
          <a:p>
            <a:r>
              <a:rPr lang="en-US" b="1" dirty="0"/>
              <a:t>Advanced (Terminal/</a:t>
            </a:r>
            <a:r>
              <a:rPr lang="en-US" b="1" dirty="0" err="1"/>
              <a:t>GitBash</a:t>
            </a:r>
            <a:r>
              <a:rPr lang="en-US" b="1" dirty="0"/>
              <a:t>)</a:t>
            </a:r>
          </a:p>
          <a:p>
            <a:pPr lvl="1"/>
            <a:r>
              <a:rPr lang="en-US" sz="2200" dirty="0"/>
              <a:t>Use terminal Commands after installing </a:t>
            </a:r>
            <a:r>
              <a:rPr lang="en-US" sz="2200" dirty="0" err="1"/>
              <a:t>git</a:t>
            </a:r>
            <a:r>
              <a:rPr lang="en-US" sz="2200" dirty="0"/>
              <a:t> on operating system</a:t>
            </a:r>
          </a:p>
          <a:p>
            <a:pPr lvl="1"/>
            <a:r>
              <a:rPr lang="en-US" sz="2200" u="sng" dirty="0"/>
              <a:t>Example Commands:</a:t>
            </a:r>
          </a:p>
          <a:p>
            <a:pPr lvl="2"/>
            <a:r>
              <a:rPr lang="en-US" sz="2200" i="1" dirty="0" err="1"/>
              <a:t>git</a:t>
            </a:r>
            <a:r>
              <a:rPr lang="en-US" sz="2200" i="1" dirty="0"/>
              <a:t> clone /path/to/repository</a:t>
            </a:r>
          </a:p>
          <a:p>
            <a:pPr lvl="2"/>
            <a:r>
              <a:rPr lang="en-US" altLang="en-US" sz="2200" i="1" dirty="0" err="1"/>
              <a:t>git</a:t>
            </a:r>
            <a:r>
              <a:rPr lang="en-US" altLang="en-US" sz="2200" i="1" dirty="0"/>
              <a:t> commit -m "Commit message" </a:t>
            </a:r>
          </a:p>
          <a:p>
            <a:pPr lvl="2"/>
            <a:r>
              <a:rPr lang="en-US" altLang="en-US" sz="2200" i="1" dirty="0" err="1"/>
              <a:t>git</a:t>
            </a:r>
            <a:r>
              <a:rPr lang="en-US" altLang="en-US" sz="2200" i="1" dirty="0"/>
              <a:t> push origin master </a:t>
            </a:r>
          </a:p>
          <a:p>
            <a:pPr lvl="2"/>
            <a:r>
              <a:rPr lang="en-US" altLang="en-US" sz="2200" i="1" dirty="0"/>
              <a:t>git pull</a:t>
            </a:r>
          </a:p>
          <a:p>
            <a:pPr lvl="2"/>
            <a:r>
              <a:rPr lang="en-US" altLang="en-US" sz="2200" i="1" dirty="0"/>
              <a:t>git status</a:t>
            </a:r>
          </a:p>
          <a:p>
            <a:pPr lvl="2"/>
            <a:r>
              <a:rPr lang="en-US" altLang="en-US" sz="2200" dirty="0"/>
              <a:t>More commands: </a:t>
            </a:r>
            <a:r>
              <a:rPr lang="en-US" altLang="en-US" sz="2200" dirty="0">
                <a:hlinkClick r:id="rId2"/>
              </a:rPr>
              <a:t>https://git-scm.com/docs</a:t>
            </a:r>
            <a:endParaRPr lang="en-US" altLang="en-US" sz="2200" dirty="0"/>
          </a:p>
          <a:p>
            <a:pPr lvl="2"/>
            <a:endParaRPr lang="en-US" altLang="en-US" sz="3600" dirty="0">
              <a:latin typeface="Arial" panose="020B0604020202020204" pitchFamily="34" charset="0"/>
            </a:endParaRPr>
          </a:p>
          <a:p>
            <a:pPr lvl="2"/>
            <a:endParaRPr lang="en-US" dirty="0">
              <a:latin typeface="Helvetica Neue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36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</a:t>
            </a:r>
            <a:r>
              <a:rPr lang="en-US" dirty="0" err="1"/>
              <a:t>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337B7-293B-4C55-AE68-393FFF32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53858"/>
            <a:ext cx="9167505" cy="4708677"/>
          </a:xfrm>
          <a:prstGeom prst="rect">
            <a:avLst/>
          </a:prstGeom>
        </p:spPr>
      </p:pic>
      <p:pic>
        <p:nvPicPr>
          <p:cNvPr id="2050" name="Picture 2" descr="Image result for gitkraken logo">
            <a:extLst>
              <a:ext uri="{FF2B5EF4-FFF2-40B4-BE49-F238E27FC236}">
                <a16:creationId xmlns:a16="http://schemas.microsoft.com/office/drawing/2014/main" id="{726DE652-A59B-4B3C-887E-59FD0DD4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08" y="284176"/>
            <a:ext cx="4247724" cy="14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3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13D-BB81-48B7-9AF4-2C8C3176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in Git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013D-D1D6-4E11-8CF5-C14BEC1D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from (</a:t>
            </a:r>
            <a:r>
              <a:rPr lang="en-US" dirty="0">
                <a:hlinkClick r:id="rId2"/>
              </a:rPr>
              <a:t>https://git-scm.com/downloads</a:t>
            </a:r>
            <a:r>
              <a:rPr lang="en-US" dirty="0"/>
              <a:t>)</a:t>
            </a:r>
          </a:p>
          <a:p>
            <a:r>
              <a:rPr lang="en-US" dirty="0"/>
              <a:t>Right click desired directory and press “GIT BASH Here”</a:t>
            </a:r>
          </a:p>
          <a:p>
            <a:r>
              <a:rPr lang="en-US" dirty="0"/>
              <a:t>Use commands in terminal </a:t>
            </a:r>
          </a:p>
          <a:p>
            <a:pPr lvl="1"/>
            <a:r>
              <a:rPr lang="en-US" i="1" dirty="0"/>
              <a:t>git clone, git commit, git push,  git pull,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F935-AA57-4D60-A5D7-9B93438C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49" y="3429000"/>
            <a:ext cx="5769512" cy="31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9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13D-BB81-48B7-9AF4-2C8C3176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in Debian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013D-D1D6-4E11-8CF5-C14BEC1D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git is installed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apt-get update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apt-get install git</a:t>
            </a:r>
          </a:p>
          <a:p>
            <a:r>
              <a:rPr lang="en-US" dirty="0"/>
              <a:t>Change directory into desired location: </a:t>
            </a:r>
            <a:r>
              <a:rPr lang="en-US" i="1" dirty="0"/>
              <a:t>cd </a:t>
            </a:r>
            <a:r>
              <a:rPr lang="en-US" i="1" dirty="0" err="1"/>
              <a:t>directoryname</a:t>
            </a:r>
            <a:endParaRPr lang="en-US" i="1" dirty="0"/>
          </a:p>
          <a:p>
            <a:r>
              <a:rPr lang="en-US" dirty="0"/>
              <a:t>Use commands in terminal</a:t>
            </a:r>
          </a:p>
          <a:p>
            <a:pPr lvl="1"/>
            <a:r>
              <a:rPr lang="en-US" i="1" dirty="0"/>
              <a:t>git clone, git commit, git push,  git pull,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68165-FBA4-4FF3-869E-F29B24CB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40" y="3694967"/>
            <a:ext cx="5499411" cy="28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9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A38-AC01-475B-BBC5-5032B68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Basic Git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631B-60E3-4006-B9E2-16DFA8E99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397781" cy="4206240"/>
          </a:xfrm>
        </p:spPr>
        <p:txBody>
          <a:bodyPr/>
          <a:lstStyle/>
          <a:p>
            <a:r>
              <a:rPr lang="en-US" b="1" dirty="0"/>
              <a:t>Setup repository</a:t>
            </a:r>
          </a:p>
          <a:p>
            <a:pPr lvl="1"/>
            <a:r>
              <a:rPr lang="en-US" i="1" dirty="0"/>
              <a:t>&gt; git clone “https://urltorepository”</a:t>
            </a:r>
          </a:p>
          <a:p>
            <a:pPr lvl="1"/>
            <a:r>
              <a:rPr lang="en-US" i="1" dirty="0"/>
              <a:t>&gt; git </a:t>
            </a:r>
            <a:r>
              <a:rPr lang="en-US" i="1" dirty="0" err="1"/>
              <a:t>init</a:t>
            </a:r>
            <a:endParaRPr lang="en-US" i="1" dirty="0"/>
          </a:p>
          <a:p>
            <a:r>
              <a:rPr lang="en-US" b="1" dirty="0"/>
              <a:t>Initial Commit</a:t>
            </a:r>
          </a:p>
          <a:p>
            <a:pPr lvl="1"/>
            <a:r>
              <a:rPr lang="en-US" dirty="0"/>
              <a:t>add files to folder</a:t>
            </a:r>
          </a:p>
          <a:p>
            <a:pPr lvl="1"/>
            <a:r>
              <a:rPr lang="en-US" dirty="0"/>
              <a:t>&gt; git add –A</a:t>
            </a:r>
          </a:p>
          <a:p>
            <a:pPr lvl="1"/>
            <a:r>
              <a:rPr lang="en-US" dirty="0"/>
              <a:t>&gt; git commit –m “Initial Commit”</a:t>
            </a:r>
          </a:p>
          <a:p>
            <a:pPr lvl="1"/>
            <a:r>
              <a:rPr lang="en-US" dirty="0"/>
              <a:t>&gt; git push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4B03C2-ACB3-40C9-BE43-6399386647B7}"/>
              </a:ext>
            </a:extLst>
          </p:cNvPr>
          <p:cNvSpPr txBox="1">
            <a:spLocks/>
          </p:cNvSpPr>
          <p:nvPr/>
        </p:nvSpPr>
        <p:spPr>
          <a:xfrm>
            <a:off x="5915889" y="2034540"/>
            <a:ext cx="4397781" cy="2480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Later Commits</a:t>
            </a:r>
          </a:p>
          <a:p>
            <a:pPr lvl="1"/>
            <a:r>
              <a:rPr lang="en-US" dirty="0"/>
              <a:t>&gt; git pull</a:t>
            </a:r>
          </a:p>
          <a:p>
            <a:pPr lvl="1"/>
            <a:r>
              <a:rPr lang="en-US" dirty="0"/>
              <a:t>make file changes</a:t>
            </a:r>
          </a:p>
          <a:p>
            <a:pPr lvl="1"/>
            <a:r>
              <a:rPr lang="en-US" dirty="0"/>
              <a:t>&gt; git add –A</a:t>
            </a:r>
          </a:p>
          <a:p>
            <a:pPr lvl="1"/>
            <a:r>
              <a:rPr lang="en-US" dirty="0"/>
              <a:t>&gt; git commit –m “Description of changes”</a:t>
            </a:r>
          </a:p>
          <a:p>
            <a:pPr lvl="1"/>
            <a:r>
              <a:rPr lang="en-US" dirty="0"/>
              <a:t>&gt; git push</a:t>
            </a:r>
          </a:p>
        </p:txBody>
      </p:sp>
    </p:spTree>
    <p:extLst>
      <p:ext uri="{BB962C8B-B14F-4D97-AF65-F5344CB8AC3E}">
        <p14:creationId xmlns:p14="http://schemas.microsoft.com/office/powerpoint/2010/main" val="32186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A38-AC01-475B-BBC5-5032B68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631B-60E3-4006-B9E2-16DFA8E99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resources and tutorials are available online</a:t>
            </a:r>
          </a:p>
          <a:p>
            <a:pPr lvl="1"/>
            <a:r>
              <a:rPr lang="en-US" sz="2400" dirty="0" err="1"/>
              <a:t>Codecademy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https://www.codecademy.com/learn/learn-git</a:t>
            </a:r>
            <a:endParaRPr lang="en-US" sz="2400" dirty="0"/>
          </a:p>
          <a:p>
            <a:pPr lvl="1"/>
            <a:r>
              <a:rPr lang="en-US" sz="2400" dirty="0" err="1"/>
              <a:t>CodeSchool</a:t>
            </a:r>
            <a:r>
              <a:rPr lang="en-US" sz="2400" dirty="0"/>
              <a:t>/Github: </a:t>
            </a:r>
            <a:r>
              <a:rPr lang="en-US" sz="2400" dirty="0">
                <a:hlinkClick r:id="rId3"/>
              </a:rPr>
              <a:t>https://try.github.io/levels/1/challenges/1</a:t>
            </a:r>
            <a:endParaRPr lang="en-US" sz="2400" dirty="0"/>
          </a:p>
          <a:p>
            <a:r>
              <a:rPr lang="en-US" sz="2800" dirty="0"/>
              <a:t>Experiment with our practice GitHub repository</a:t>
            </a:r>
          </a:p>
          <a:p>
            <a:pPr lvl="1"/>
            <a:r>
              <a:rPr lang="en-US" sz="2400" dirty="0"/>
              <a:t>Github/SPARC-Auburn: </a:t>
            </a:r>
            <a:r>
              <a:rPr lang="en-US" sz="2400" dirty="0">
                <a:hlinkClick r:id="rId4"/>
              </a:rPr>
              <a:t>https://github.com/SPARC-Auburn/Git-Practice</a:t>
            </a:r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671" y="838647"/>
            <a:ext cx="5823328" cy="5180708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200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200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r>
              <a:rPr lang="en-US" sz="200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2000">
                <a:solidFill>
                  <a:schemeClr val="bg2"/>
                </a:solidFill>
              </a:rPr>
              <a:t>Great for students of all ages and majors.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9070818" y="0"/>
            <a:ext cx="3121181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34275" y="847976"/>
            <a:ext cx="4851141" cy="51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500" b="1">
                <a:solidFill>
                  <a:schemeClr val="tx2"/>
                </a:solidFill>
              </a:rPr>
              <a:t>Open Forum</a:t>
            </a:r>
          </a:p>
          <a:p>
            <a:r>
              <a:rPr lang="en-US" sz="1500">
                <a:solidFill>
                  <a:schemeClr val="tx2"/>
                </a:solidFill>
              </a:rPr>
              <a:t>Discuss status of active projects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1500">
                <a:solidFill>
                  <a:schemeClr val="tx2"/>
                </a:solidFill>
              </a:rPr>
              <a:t>Wednesdays at 6:00 PM</a:t>
            </a:r>
          </a:p>
          <a:p>
            <a:r>
              <a:rPr lang="en-US" sz="1500" b="1">
                <a:solidFill>
                  <a:schemeClr val="tx2"/>
                </a:solidFill>
              </a:rPr>
              <a:t>Maker Training Session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1500">
                <a:solidFill>
                  <a:schemeClr val="tx2"/>
                </a:solidFill>
              </a:rPr>
              <a:t>Centered around SPARC Sumo Bot Competition</a:t>
            </a:r>
          </a:p>
          <a:p>
            <a:r>
              <a:rPr lang="en-US" sz="1500">
                <a:solidFill>
                  <a:schemeClr val="tx2"/>
                </a:solidFill>
              </a:rPr>
              <a:t>Tuesdays at 5:30 PM</a:t>
            </a:r>
            <a:endParaRPr lang="en-US" sz="1500" b="1">
              <a:solidFill>
                <a:schemeClr val="tx2"/>
              </a:solidFill>
            </a:endParaRPr>
          </a:p>
          <a:p>
            <a:r>
              <a:rPr lang="en-US" sz="1500" b="1">
                <a:solidFill>
                  <a:schemeClr val="tx2"/>
                </a:solidFill>
              </a:rPr>
              <a:t>Project Meetings</a:t>
            </a:r>
          </a:p>
          <a:p>
            <a:r>
              <a:rPr lang="en-US" sz="1500">
                <a:solidFill>
                  <a:schemeClr val="tx2"/>
                </a:solidFill>
              </a:rPr>
              <a:t>Project members come together to talk about detailed progress.</a:t>
            </a:r>
          </a:p>
          <a:p>
            <a:r>
              <a:rPr lang="en-US" sz="1500">
                <a:solidFill>
                  <a:schemeClr val="tx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5821</TotalTime>
  <Words>1289</Words>
  <Application>Microsoft Office PowerPoint</Application>
  <PresentationFormat>Widescreen</PresentationFormat>
  <Paragraphs>229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Helvetica Neue</vt:lpstr>
      <vt:lpstr>Wingdings</vt:lpstr>
      <vt:lpstr>Banded</vt:lpstr>
      <vt:lpstr>Welcome to:</vt:lpstr>
      <vt:lpstr>Agenda</vt:lpstr>
      <vt:lpstr>About SPARC</vt:lpstr>
      <vt:lpstr>Introduction</vt:lpstr>
      <vt:lpstr>Our 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Projects</vt:lpstr>
      <vt:lpstr>Spring 2018 Main Projects</vt:lpstr>
      <vt:lpstr>Sumo Robotics Tournament</vt:lpstr>
      <vt:lpstr>What is a Sumo Bot Competition?</vt:lpstr>
      <vt:lpstr>Mini-Class Requirements</vt:lpstr>
      <vt:lpstr>SPARC MINI-CLASS Part Requirements</vt:lpstr>
      <vt:lpstr>Maker Training Session Topics</vt:lpstr>
      <vt:lpstr>Maker Topic: Version Control and Git</vt:lpstr>
      <vt:lpstr>Why use Version Control System (VCS)</vt:lpstr>
      <vt:lpstr>Definition of Terms </vt:lpstr>
      <vt:lpstr>Basic Git Work Flow</vt:lpstr>
      <vt:lpstr>Expanded Git Work Flow</vt:lpstr>
      <vt:lpstr>What is GitHub</vt:lpstr>
      <vt:lpstr>Ways to Use Git and Github</vt:lpstr>
      <vt:lpstr>Using Git iN</vt:lpstr>
      <vt:lpstr>Using Git in Git Bash</vt:lpstr>
      <vt:lpstr>Using Git in Debian Linux</vt:lpstr>
      <vt:lpstr>Typical Basic Git Procedure</vt:lpstr>
      <vt:lpstr>Practicing 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267</cp:revision>
  <dcterms:created xsi:type="dcterms:W3CDTF">2016-09-03T15:20:58Z</dcterms:created>
  <dcterms:modified xsi:type="dcterms:W3CDTF">2018-01-24T01:12:49Z</dcterms:modified>
</cp:coreProperties>
</file>